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318" r:id="rId10"/>
    <p:sldId id="261" r:id="rId11"/>
    <p:sldId id="262" r:id="rId12"/>
    <p:sldId id="263" r:id="rId13"/>
    <p:sldId id="264" r:id="rId14"/>
    <p:sldId id="265" r:id="rId15"/>
    <p:sldId id="266" r:id="rId16"/>
    <p:sldId id="297" r:id="rId17"/>
    <p:sldId id="267" r:id="rId18"/>
    <p:sldId id="269" r:id="rId19"/>
    <p:sldId id="282" r:id="rId20"/>
    <p:sldId id="283" r:id="rId21"/>
    <p:sldId id="326" r:id="rId22"/>
    <p:sldId id="284" r:id="rId23"/>
    <p:sldId id="270" r:id="rId24"/>
    <p:sldId id="271" r:id="rId25"/>
    <p:sldId id="308" r:id="rId26"/>
    <p:sldId id="272" r:id="rId27"/>
    <p:sldId id="273" r:id="rId28"/>
    <p:sldId id="309" r:id="rId29"/>
    <p:sldId id="310" r:id="rId30"/>
    <p:sldId id="274" r:id="rId31"/>
    <p:sldId id="301" r:id="rId32"/>
    <p:sldId id="321" r:id="rId33"/>
    <p:sldId id="276" r:id="rId34"/>
    <p:sldId id="319" r:id="rId35"/>
    <p:sldId id="320" r:id="rId36"/>
    <p:sldId id="322" r:id="rId37"/>
    <p:sldId id="325" r:id="rId38"/>
    <p:sldId id="323" r:id="rId39"/>
    <p:sldId id="324" r:id="rId40"/>
    <p:sldId id="315" r:id="rId41"/>
    <p:sldId id="288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94"/>
  </p:normalViewPr>
  <p:slideViewPr>
    <p:cSldViewPr snapToGrid="0">
      <p:cViewPr varScale="1">
        <p:scale>
          <a:sx n="91" d="100"/>
          <a:sy n="91" d="100"/>
        </p:scale>
        <p:origin x="7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 - Kristin Richter" userId="3019d782-6384-4a40-890f-aa53d911318c" providerId="ADAL" clId="{755578D6-43F4-453A-954C-4D19C634161D}"/>
    <pc:docChg chg="modSld">
      <pc:chgData name="KA - Kristin Richter" userId="3019d782-6384-4a40-890f-aa53d911318c" providerId="ADAL" clId="{755578D6-43F4-453A-954C-4D19C634161D}" dt="2024-11-21T15:21:19.240" v="0" actId="22"/>
      <pc:docMkLst>
        <pc:docMk/>
      </pc:docMkLst>
      <pc:sldChg chg="addSp mod">
        <pc:chgData name="KA - Kristin Richter" userId="3019d782-6384-4a40-890f-aa53d911318c" providerId="ADAL" clId="{755578D6-43F4-453A-954C-4D19C634161D}" dt="2024-11-21T15:21:19.240" v="0" actId="22"/>
        <pc:sldMkLst>
          <pc:docMk/>
          <pc:sldMk cId="2256032253" sldId="256"/>
        </pc:sldMkLst>
        <pc:picChg chg="add">
          <ac:chgData name="KA - Kristin Richter" userId="3019d782-6384-4a40-890f-aa53d911318c" providerId="ADAL" clId="{755578D6-43F4-453A-954C-4D19C634161D}" dt="2024-11-21T15:21:19.240" v="0" actId="22"/>
          <ac:picMkLst>
            <pc:docMk/>
            <pc:sldMk cId="2256032253" sldId="256"/>
            <ac:picMk id="5" creationId="{18CCEC47-F7A4-1A97-4D91-BFD34F7DE2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6BA4-E45F-AF43-8719-043670E43801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8717-3A86-3C42-A70A-382C7CD40B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760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8717-3A86-3C42-A70A-382C7CD40BC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92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8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1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4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pm.personalwissen.de/1/4250/mpw_fehlzeiten-kontrolle/?campaignId=803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lpm.personalwissen.de/1/4250/mpw_fehlzeiten-kontrolle/?campaignId=803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pm.personalwissen.de/1/4250/mpw_fehlzeiten-kontrolle/?campaignId=803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pm.personalwissen.de/1/4250/mpw_fehlzeiten-kontrolle/?campaignId=803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886845-59CE-A5F5-16E8-A5B268B12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47529"/>
            <a:ext cx="4303744" cy="3417679"/>
          </a:xfrm>
        </p:spPr>
        <p:txBody>
          <a:bodyPr anchor="b">
            <a:normAutofit fontScale="90000"/>
          </a:bodyPr>
          <a:lstStyle/>
          <a:p>
            <a:br>
              <a:rPr lang="de-DE" sz="4000" dirty="0">
                <a:solidFill>
                  <a:srgbClr val="002060"/>
                </a:solidFill>
              </a:rPr>
            </a:br>
            <a:br>
              <a:rPr lang="de-DE" sz="4000" dirty="0">
                <a:solidFill>
                  <a:srgbClr val="002060"/>
                </a:solidFill>
              </a:rPr>
            </a:br>
            <a:r>
              <a:rPr lang="de-DE" sz="3100" dirty="0">
                <a:solidFill>
                  <a:srgbClr val="002060"/>
                </a:solidFill>
              </a:rPr>
              <a:t>Mitarbeiterkontrollen oder Katastrophe</a:t>
            </a:r>
            <a:br>
              <a:rPr lang="de-DE" sz="4000" dirty="0">
                <a:solidFill>
                  <a:srgbClr val="002060"/>
                </a:solidFill>
              </a:rPr>
            </a:br>
            <a:br>
              <a:rPr lang="de-DE" sz="2400" dirty="0"/>
            </a:br>
            <a:r>
              <a:rPr lang="de-DE" sz="2000" dirty="0"/>
              <a:t>+ Wichtige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/>
              <a:t>Entscheidungen für GeschäftsführerInnen, Personalverantwortliche, </a:t>
            </a:r>
            <a:r>
              <a:rPr lang="de-DE" sz="2000" dirty="0" err="1"/>
              <a:t>EntgeltabrechnerInnen</a:t>
            </a:r>
            <a:endParaRPr lang="de-DE" sz="20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66703E-7599-1F51-2CC0-F2486C111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de-DE" sz="1800" dirty="0"/>
              <a:t>zusammengestellt von Rechtsanwältin Friederike Becker-Lerchner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2C82CA8-5B54-4579-BB79-4CBF0D9A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693DBDB-FF76-E485-C506-442801822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91" y="1394029"/>
            <a:ext cx="3867150" cy="7429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33C603-0B3C-ABEE-5C8C-CC847A60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68" y="1394028"/>
            <a:ext cx="6516062" cy="434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8CCEC47-F7A4-1A97-4D91-BFD34F7DE2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667"/>
            <a:ext cx="12192000" cy="643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3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F4979-812A-3E53-E201-1289CB33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543" y="348989"/>
            <a:ext cx="10529095" cy="1034143"/>
          </a:xfrm>
        </p:spPr>
        <p:txBody>
          <a:bodyPr>
            <a:normAutofit/>
          </a:bodyPr>
          <a:lstStyle/>
          <a:p>
            <a:r>
              <a:rPr lang="de-DE" sz="3200" dirty="0"/>
              <a:t>Aktivitäten während Arbeitsunfähigkeit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F8CE76-771B-6A88-27DF-F49E17784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43" y="1408244"/>
            <a:ext cx="11252341" cy="5148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Wie sich Mitarbeiterinnen &amp; Mitarbeiter während einer Krankschreibung zu verhalten haben</a:t>
            </a:r>
          </a:p>
          <a:p>
            <a:pPr>
              <a:buFontTx/>
              <a:buChar char="-"/>
            </a:pPr>
            <a:r>
              <a:rPr lang="de-DE" sz="2800" dirty="0"/>
              <a:t>krankheitsbedingte Arbeitsunfähigkeit ist nicht mit einem generellen Verbot von Freizeit- und Familienaktivitäten verbunden;</a:t>
            </a:r>
          </a:p>
          <a:p>
            <a:pPr>
              <a:buFontTx/>
              <a:buChar char="-"/>
            </a:pPr>
            <a:r>
              <a:rPr lang="de-DE" sz="2800" dirty="0"/>
              <a:t>untersagt ist, was sich negativ auf die Genesung des oder der Erkrankten auswirken kann;</a:t>
            </a:r>
          </a:p>
          <a:p>
            <a:pPr>
              <a:buFontTx/>
              <a:buChar char="-"/>
            </a:pPr>
            <a:endParaRPr 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1809D7-065F-E1F5-BEA7-55B0D6267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1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350C9F-3603-87CB-F25D-3749A55B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359229"/>
            <a:ext cx="10617871" cy="947057"/>
          </a:xfrm>
        </p:spPr>
        <p:txBody>
          <a:bodyPr>
            <a:normAutofit/>
          </a:bodyPr>
          <a:lstStyle/>
          <a:p>
            <a:r>
              <a:rPr lang="de-DE" sz="3200" dirty="0"/>
              <a:t>So können sich Arbeitnehmer wehren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30D36B-B39C-64B6-CDB8-689F59D3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306286"/>
            <a:ext cx="10791425" cy="5028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Wenn ein Betroffener eine Maßnahme für unbegründet hält</a:t>
            </a:r>
          </a:p>
          <a:p>
            <a:pPr>
              <a:buFontTx/>
              <a:buChar char="-"/>
            </a:pPr>
            <a:r>
              <a:rPr lang="de-DE" sz="2800" dirty="0"/>
              <a:t>Betroffener hält Maßnahme für unbegründet;</a:t>
            </a:r>
          </a:p>
          <a:p>
            <a:pPr>
              <a:buFontTx/>
              <a:buChar char="-"/>
            </a:pPr>
            <a:r>
              <a:rPr lang="de-DE" sz="2800" dirty="0"/>
              <a:t>fühlt sich in seinen Persönlichkeitsrechten verletzt;</a:t>
            </a:r>
          </a:p>
          <a:p>
            <a:pPr>
              <a:buFontTx/>
              <a:buChar char="-"/>
            </a:pPr>
            <a:r>
              <a:rPr lang="de-DE" sz="2800" dirty="0"/>
              <a:t>Sollte Unzulässigkeit festgestellt werden, riskiert Arbeitgeber, dass Betroffener einen Anspruch auf Schmerzensgeld gegen ihn geltend macht und durchsetzen kann;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5457B9-CED4-437E-AC1A-9B61AA24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03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53EA3-0E21-CAF4-0D2D-CC47FE9F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460591"/>
            <a:ext cx="10635626" cy="661731"/>
          </a:xfrm>
        </p:spPr>
        <p:txBody>
          <a:bodyPr>
            <a:normAutofit/>
          </a:bodyPr>
          <a:lstStyle/>
          <a:p>
            <a:r>
              <a:rPr lang="de-DE" sz="3200" dirty="0"/>
              <a:t>Zweifel an der AU: Was Arbeitgeber tun können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231F1-1B9A-1BA7-91F7-95A7056C5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1288214"/>
            <a:ext cx="11233074" cy="4880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Offene Gespräche schaffen Vertrauen</a:t>
            </a:r>
          </a:p>
          <a:p>
            <a:pPr>
              <a:buFontTx/>
              <a:buChar char="-"/>
            </a:pPr>
            <a:r>
              <a:rPr lang="de-DE" dirty="0"/>
              <a:t>Arbeitgeber muss Täuschung in Bezug auf AU nachweisen;</a:t>
            </a:r>
          </a:p>
          <a:p>
            <a:pPr>
              <a:buFontTx/>
              <a:buChar char="-"/>
            </a:pPr>
            <a:r>
              <a:rPr lang="de-DE" dirty="0"/>
              <a:t>sensibles Thema;</a:t>
            </a:r>
          </a:p>
          <a:p>
            <a:pPr>
              <a:buFontTx/>
              <a:buChar char="-"/>
            </a:pPr>
            <a:r>
              <a:rPr lang="de-DE" dirty="0"/>
              <a:t>Nachweis u.U. schwer zu erbringen;</a:t>
            </a:r>
          </a:p>
          <a:p>
            <a:pPr>
              <a:buFontTx/>
              <a:buChar char="-"/>
            </a:pPr>
            <a:r>
              <a:rPr lang="de-DE" dirty="0"/>
              <a:t>grundsätzlich gut abwägen, ob Sie gegen eine AU vorgehen;</a:t>
            </a:r>
          </a:p>
          <a:p>
            <a:pPr>
              <a:buFontTx/>
              <a:buChar char="-"/>
            </a:pPr>
            <a:r>
              <a:rPr lang="de-DE" dirty="0"/>
              <a:t>möchten Sie eine vermeintlich vorgetäuschte Krankheit angehen, suchen Sie das </a:t>
            </a:r>
            <a:r>
              <a:rPr lang="de-DE" b="1" dirty="0"/>
              <a:t>direkte Gespräch;</a:t>
            </a:r>
          </a:p>
          <a:p>
            <a:pPr>
              <a:buFontTx/>
              <a:buChar char="-"/>
            </a:pPr>
            <a:r>
              <a:rPr lang="de-DE" dirty="0"/>
              <a:t>Betroffener ist nicht verpflichtet, Auskunft zu geben;</a:t>
            </a:r>
          </a:p>
          <a:p>
            <a:pPr>
              <a:buFontTx/>
              <a:buChar char="-"/>
            </a:pPr>
            <a:r>
              <a:rPr lang="de-DE" dirty="0"/>
              <a:t>trotzdem werden Sie u.U. viel aus der Reaktion lesen können und vielleicht auch einige Fragen beantwortet bekommen;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C986ED-8C90-6C6A-4471-94FBBC22E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4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211A3-B341-C6C8-BAD5-1553F110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85" y="458024"/>
            <a:ext cx="10168128" cy="712409"/>
          </a:xfrm>
        </p:spPr>
        <p:txBody>
          <a:bodyPr>
            <a:normAutofit/>
          </a:bodyPr>
          <a:lstStyle/>
          <a:p>
            <a:r>
              <a:rPr lang="de-DE" sz="3200" dirty="0"/>
              <a:t>Zweifel an der AU: Was Arbeitgeber tun können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4CF888-55E1-2F51-C02B-B62F768B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85" y="1170433"/>
            <a:ext cx="10168128" cy="4974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Frühzeitige Vorlage einer AU-Bescheinigung verlangen</a:t>
            </a:r>
            <a:endParaRPr lang="de-DE" dirty="0"/>
          </a:p>
          <a:p>
            <a:r>
              <a:rPr lang="de-DE" dirty="0"/>
              <a:t>Beschäftigte nach Entgeltfortzahlungsgesetz verpflichtet, ihrem Arbeitgeber ihre Arbeitsunfähigkeit und deren voraussichtliche Dauer mitzuteilen;</a:t>
            </a:r>
          </a:p>
          <a:p>
            <a:r>
              <a:rPr lang="de-DE" dirty="0"/>
              <a:t>verpflichtende Vorlage einer AU-Bescheinigung erst am 3. Tag;</a:t>
            </a:r>
          </a:p>
          <a:p>
            <a:r>
              <a:rPr lang="de-DE" dirty="0"/>
              <a:t>als Arbeitgeber sind Sie jedoch berechtigt, die Vorlage bereits früher zu verlangen;</a:t>
            </a:r>
          </a:p>
          <a:p>
            <a:r>
              <a:rPr lang="de-DE" dirty="0"/>
              <a:t>kommt die/der Arbeitnehmer entsprechender Verpflichtung nicht nach, können Sie als Arbeitgeber die Entgeltfortzahlung verweigern;</a:t>
            </a:r>
          </a:p>
          <a:p>
            <a:r>
              <a:rPr lang="de-DE" dirty="0"/>
              <a:t>lassen Sie sich die AU-Bescheinigung bei akuten Zweifeln sofort vorlegen;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73A578-6657-8905-1298-644D9FE0F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E82241-15DD-E74A-AEB7-56325F9D1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785" y="1294978"/>
            <a:ext cx="11190803" cy="5501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Zusammenhangsanfrage für AU-Zeiten</a:t>
            </a:r>
          </a:p>
          <a:p>
            <a:pPr>
              <a:buFontTx/>
              <a:buChar char="-"/>
            </a:pPr>
            <a:r>
              <a:rPr lang="de-DE" dirty="0"/>
              <a:t>Bei berechtigten Zweifeln können Arbeitgeber bei der Krankkasse eine Zusammenhangsanfrage stellen;</a:t>
            </a:r>
          </a:p>
          <a:p>
            <a:pPr>
              <a:buFontTx/>
              <a:buChar char="-"/>
            </a:pPr>
            <a:r>
              <a:rPr lang="de-DE" dirty="0"/>
              <a:t>D.h. Sie fragen ab, ob vorhergehende Arbeitsunfähigkeiten aufgrund derselben Krankheit bestanden;</a:t>
            </a:r>
          </a:p>
          <a:p>
            <a:pPr>
              <a:buFontTx/>
              <a:buChar char="-"/>
            </a:pPr>
            <a:r>
              <a:rPr lang="de-DE" dirty="0"/>
              <a:t>Wenn dem so ist, ist von Grundleiden auszugehen;</a:t>
            </a:r>
          </a:p>
          <a:p>
            <a:pPr>
              <a:buFontTx/>
              <a:buChar char="-"/>
            </a:pPr>
            <a:r>
              <a:rPr lang="de-DE" dirty="0"/>
              <a:t>Das könnte dafür sprechen, dass die AU-Bescheinigung berechtigt ist;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468B7BF-D4A1-1AB6-AEAE-0AFB94F4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1120156-B673-33BF-06FA-130D2674E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85" y="458024"/>
            <a:ext cx="10168128" cy="920931"/>
          </a:xfrm>
        </p:spPr>
        <p:txBody>
          <a:bodyPr>
            <a:normAutofit/>
          </a:bodyPr>
          <a:lstStyle/>
          <a:p>
            <a:r>
              <a:rPr lang="de-DE" sz="3200" dirty="0"/>
              <a:t>Zweifel an der AU: Was Arbeitgeber tun können</a:t>
            </a:r>
          </a:p>
        </p:txBody>
      </p:sp>
    </p:spTree>
    <p:extLst>
      <p:ext uri="{BB962C8B-B14F-4D97-AF65-F5344CB8AC3E}">
        <p14:creationId xmlns:p14="http://schemas.microsoft.com/office/powerpoint/2010/main" val="367561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9295C3-23E1-4CB2-5467-424947F15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35" y="1297904"/>
            <a:ext cx="11136005" cy="4913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Gutachten vom medizinischen Dienst</a:t>
            </a:r>
          </a:p>
          <a:p>
            <a:pPr>
              <a:buFontTx/>
              <a:buChar char="-"/>
            </a:pPr>
            <a:r>
              <a:rPr lang="de-DE" dirty="0"/>
              <a:t>von der Krankkasse verlangen, dass sie gutachterliche Stellungnahme vom medizinischen Dienst (MD) einholt; </a:t>
            </a:r>
          </a:p>
          <a:p>
            <a:pPr>
              <a:buFontTx/>
              <a:buChar char="-"/>
            </a:pPr>
            <a:r>
              <a:rPr lang="de-DE" dirty="0"/>
              <a:t>MD ist ein unabhängiges Gutachterteam, das gesetzliche Kranken- und Pflegekassen bei leistungsrechtlichen Fragen mit medizinischen und pflegerischen Kenntnissen unterstützt;</a:t>
            </a:r>
          </a:p>
          <a:p>
            <a:pPr>
              <a:buFontTx/>
              <a:buChar char="-"/>
            </a:pPr>
            <a:r>
              <a:rPr lang="de-DE" b="1" dirty="0"/>
              <a:t>Achtung:</a:t>
            </a:r>
            <a:r>
              <a:rPr lang="de-DE" dirty="0"/>
              <a:t> Krankenkassen können entsprechendes Gutachten ablehnen, wenn Arbeitsunfähigkeit aus vorliegenden Diagnosen eindeutig nachvollzogen werden kann;</a:t>
            </a:r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B378B4-7E21-45B8-99D7-1035D4FF7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2CE7B892-7B90-BF91-ED2C-191E2D5A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51" y="444835"/>
            <a:ext cx="10834314" cy="853070"/>
          </a:xfrm>
        </p:spPr>
        <p:txBody>
          <a:bodyPr>
            <a:normAutofit/>
          </a:bodyPr>
          <a:lstStyle/>
          <a:p>
            <a:r>
              <a:rPr lang="de-DE" sz="3200" dirty="0"/>
              <a:t>Zweifel an der AU: Was Arbeitgeber tun können</a:t>
            </a:r>
          </a:p>
        </p:txBody>
      </p:sp>
    </p:spTree>
    <p:extLst>
      <p:ext uri="{BB962C8B-B14F-4D97-AF65-F5344CB8AC3E}">
        <p14:creationId xmlns:p14="http://schemas.microsoft.com/office/powerpoint/2010/main" val="106176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CED3BE-8AF5-B4D6-5772-30950C4C2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95" y="1211833"/>
            <a:ext cx="10568954" cy="473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Gutachten vom medizinischen Dienst</a:t>
            </a:r>
          </a:p>
          <a:p>
            <a:pPr>
              <a:buFontTx/>
              <a:buChar char="-"/>
            </a:pPr>
            <a:r>
              <a:rPr lang="de-DE" dirty="0"/>
              <a:t>Stellungnahme des MD kann den Beweiswert einer AU-Bescheinigung erschüttern;</a:t>
            </a:r>
          </a:p>
          <a:p>
            <a:pPr>
              <a:buFontTx/>
              <a:buChar char="-"/>
            </a:pPr>
            <a:r>
              <a:rPr lang="de-DE" dirty="0"/>
              <a:t>Weicht Beurteilung MD vom ärztlichen Attest ab, werden zunächst nur der behandelnde Arzt und die Krankenkasse über das Ergebnis unterrichtet;</a:t>
            </a:r>
          </a:p>
          <a:p>
            <a:pPr>
              <a:buFontTx/>
              <a:buChar char="-"/>
            </a:pPr>
            <a:r>
              <a:rPr lang="de-DE" dirty="0"/>
              <a:t>Kann Arzt Einschätzung nicht weiter begründen, übermittelt die Krankenkasse dem Arbeitgeber die Information;</a:t>
            </a:r>
          </a:p>
          <a:p>
            <a:pPr>
              <a:buFontTx/>
              <a:buChar char="-"/>
            </a:pPr>
            <a:r>
              <a:rPr lang="de-DE" dirty="0"/>
              <a:t>Damit kann Arbeitgeber Gegenbeweis führen und u.U. arbeitsrechtliche Konsequenzen einleiten;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24B8CB-394D-7F9A-08CC-2E58DD51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31E572C-4099-E6BA-22DF-CC09DBE2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22" y="471996"/>
            <a:ext cx="10834314" cy="739838"/>
          </a:xfrm>
        </p:spPr>
        <p:txBody>
          <a:bodyPr>
            <a:normAutofit/>
          </a:bodyPr>
          <a:lstStyle/>
          <a:p>
            <a:r>
              <a:rPr lang="de-DE" sz="3200" dirty="0"/>
              <a:t>Zweifel an der AU: Was Arbeitgeber tun können</a:t>
            </a:r>
          </a:p>
        </p:txBody>
      </p:sp>
    </p:spTree>
    <p:extLst>
      <p:ext uri="{BB962C8B-B14F-4D97-AF65-F5344CB8AC3E}">
        <p14:creationId xmlns:p14="http://schemas.microsoft.com/office/powerpoint/2010/main" val="1817936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FF2E0-FFE9-E759-460E-0037926BD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22" y="471995"/>
            <a:ext cx="10834314" cy="860243"/>
          </a:xfrm>
        </p:spPr>
        <p:txBody>
          <a:bodyPr>
            <a:normAutofit/>
          </a:bodyPr>
          <a:lstStyle/>
          <a:p>
            <a:r>
              <a:rPr lang="de-DE" sz="3200" dirty="0"/>
              <a:t>Zweifel an der AU: Was Arbeitgeber tun können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BDA23C-046D-6DB8-9D72-79F4CEE9A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22" y="1284113"/>
            <a:ext cx="11399520" cy="5205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Wann Sie das Einschalten des </a:t>
            </a:r>
            <a:r>
              <a:rPr lang="de-DE" dirty="0" err="1">
                <a:solidFill>
                  <a:srgbClr val="00B0F0"/>
                </a:solidFill>
              </a:rPr>
              <a:t>MD`s</a:t>
            </a:r>
            <a:r>
              <a:rPr lang="de-DE" dirty="0">
                <a:solidFill>
                  <a:srgbClr val="00B0F0"/>
                </a:solidFill>
              </a:rPr>
              <a:t> erwägen sollten</a:t>
            </a:r>
          </a:p>
          <a:p>
            <a:pPr>
              <a:buFontTx/>
              <a:buChar char="-"/>
            </a:pPr>
            <a:r>
              <a:rPr lang="de-DE" dirty="0"/>
              <a:t>Krankmeldung erfolgt nach internen Streitigkeiten oder Auseinandersetzungen;</a:t>
            </a:r>
          </a:p>
          <a:p>
            <a:pPr>
              <a:buFontTx/>
              <a:buChar char="-"/>
            </a:pPr>
            <a:r>
              <a:rPr lang="de-DE" b="1" dirty="0"/>
              <a:t>Beispiel:</a:t>
            </a:r>
            <a:r>
              <a:rPr lang="de-DE" dirty="0"/>
              <a:t> Urlaubsantrag für den Zeitraum abgelehnt;</a:t>
            </a:r>
          </a:p>
          <a:p>
            <a:pPr>
              <a:buFontTx/>
              <a:buChar char="-"/>
            </a:pPr>
            <a:r>
              <a:rPr lang="de-DE" dirty="0"/>
              <a:t>Wenn das jeweilige Attest von einem Arzt ausgestellt wird, der durch eine gewisse Häufigkeit der von ihm ausgestellten AU-Bescheinigungen auffällt;</a:t>
            </a:r>
          </a:p>
          <a:p>
            <a:pPr>
              <a:buFontTx/>
              <a:buChar char="-"/>
            </a:pPr>
            <a:r>
              <a:rPr lang="de-DE" dirty="0"/>
              <a:t>Wenn der betroffene Arbeitnehmer bzw. die Arbeitnehmerin auffällig oft kurz arbeitsunfähig ist und häufig zu Beginn oder zum Ende der Woche arbeitsunfähig erkrankt;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62B3DC-5827-859F-A084-3EB27C249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3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B73E6-DCF3-5A19-B991-84686FBB4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7B21C-FE65-8AC5-0D4E-7090F907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1301912"/>
            <a:ext cx="3410712" cy="1106424"/>
          </a:xfrm>
        </p:spPr>
        <p:txBody>
          <a:bodyPr>
            <a:normAutofit/>
          </a:bodyPr>
          <a:lstStyle/>
          <a:p>
            <a:r>
              <a:rPr lang="de-DE" sz="2800" dirty="0"/>
              <a:t>Ihre Geschenke: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B96BB0-8784-5617-0A9E-634C3985B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9" y="2264819"/>
            <a:ext cx="5757858" cy="4110529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Spezialreport: Fehlzeiten halbieren - Die besten Strategien und Maßnahmen 2025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Unterlagen von Friederike Becker-Lerchner Mitarbeiterkontrolle oder Katastrophe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76FE7E-495A-A840-3A74-FC2BE791E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2989"/>
            <a:ext cx="1823722" cy="52501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B64EC8C-9128-E5F3-D397-6267B2ABA4E5}"/>
              </a:ext>
            </a:extLst>
          </p:cNvPr>
          <p:cNvSpPr txBox="1"/>
          <p:nvPr/>
        </p:nvSpPr>
        <p:spPr>
          <a:xfrm>
            <a:off x="613646" y="482651"/>
            <a:ext cx="10499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Unser Webinar-Angebot:</a:t>
            </a:r>
            <a:r>
              <a:rPr lang="de-DE" sz="2400" b="1" dirty="0"/>
              <a:t> </a:t>
            </a:r>
            <a:r>
              <a:rPr lang="de-DE" sz="2400" dirty="0"/>
              <a:t>Stellen Sie sich mit „Mein Personalwissen“ rechtssicher auf! </a:t>
            </a:r>
          </a:p>
        </p:txBody>
      </p:sp>
      <p:pic>
        <p:nvPicPr>
          <p:cNvPr id="4" name="Grafik 3" descr="Ein Bild, das Text, Screenshot, Marke, Logo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F9630891-87F6-C67F-A233-037A78B09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68" y="1714742"/>
            <a:ext cx="5344001" cy="384100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C73D781-F463-4F4D-BBAD-40E70D1F4C56}"/>
              </a:ext>
            </a:extLst>
          </p:cNvPr>
          <p:cNvSpPr txBox="1"/>
          <p:nvPr/>
        </p:nvSpPr>
        <p:spPr>
          <a:xfrm>
            <a:off x="751999" y="5303406"/>
            <a:ext cx="1038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800" b="1" dirty="0">
                <a:hlinkClick r:id="rId3"/>
              </a:rPr>
              <a:t>Lösen Sie ALLE Personalfragen jetzt auch in</a:t>
            </a:r>
          </a:p>
          <a:p>
            <a:pPr marL="0" indent="0">
              <a:buNone/>
            </a:pPr>
            <a:r>
              <a:rPr lang="de-DE" sz="1800" b="1" dirty="0">
                <a:hlinkClick r:id="rId3"/>
              </a:rPr>
              <a:t> nur 60 Sekunden mit „Mein Personalwissen“!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92423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30A0-AB62-C484-54D7-83345BD1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4" y="548641"/>
            <a:ext cx="10617872" cy="825988"/>
          </a:xfrm>
        </p:spPr>
        <p:txBody>
          <a:bodyPr>
            <a:normAutofit/>
          </a:bodyPr>
          <a:lstStyle/>
          <a:p>
            <a:r>
              <a:rPr lang="de-DE" sz="3200" dirty="0"/>
              <a:t>Mitarbeiterkontrollen sinnvoll eingesetzt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E4CDC4-0994-4E31-5442-33AC2A0A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429129"/>
            <a:ext cx="10761148" cy="4741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Kontrollen sind erlaubt</a:t>
            </a:r>
          </a:p>
          <a:p>
            <a:pPr marL="0" indent="0">
              <a:buNone/>
            </a:pPr>
            <a:r>
              <a:rPr lang="de-DE" b="1" dirty="0"/>
              <a:t>Kontrollen sinnvoll, um Eigentum</a:t>
            </a:r>
          </a:p>
          <a:p>
            <a:pPr>
              <a:buFontTx/>
              <a:buChar char="-"/>
            </a:pPr>
            <a:r>
              <a:rPr lang="de-DE" dirty="0"/>
              <a:t>vor Diebstählen, Unterschlagungen und anderen Vermögensdelikten zu schützen;</a:t>
            </a:r>
          </a:p>
          <a:p>
            <a:pPr>
              <a:buFontTx/>
              <a:buChar char="-"/>
            </a:pPr>
            <a:r>
              <a:rPr lang="de-DE" dirty="0"/>
              <a:t>Wettbewerbsverbote zu überwachen;</a:t>
            </a:r>
          </a:p>
          <a:p>
            <a:pPr>
              <a:buFontTx/>
              <a:buChar char="-"/>
            </a:pPr>
            <a:r>
              <a:rPr lang="de-DE" dirty="0"/>
              <a:t>u.U. die private Nutzung von Firmeneigentum zu überwachen;</a:t>
            </a:r>
          </a:p>
          <a:p>
            <a:pPr>
              <a:buFontTx/>
              <a:buChar char="-"/>
            </a:pPr>
            <a:r>
              <a:rPr lang="de-DE" dirty="0"/>
              <a:t>Arbeitszeiten zu überprüfen;</a:t>
            </a:r>
          </a:p>
          <a:p>
            <a:pPr>
              <a:buFontTx/>
              <a:buChar char="-"/>
            </a:pPr>
            <a:r>
              <a:rPr lang="de-DE" dirty="0"/>
              <a:t>Arbeitsergebnisse zu kontrollieren;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EB7A380-0CE0-5EF9-4FE0-E1478ADE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6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FD36C5-18D3-5DA7-4227-5608EC58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de-DE" sz="3200"/>
              <a:t>Friederike Becker-Lerchner</a:t>
            </a:r>
          </a:p>
        </p:txBody>
      </p:sp>
      <p:pic>
        <p:nvPicPr>
          <p:cNvPr id="5" name="Grafik 4" descr="Ein Bild, das Person, Frau, Fenster, Dame enthält.&#10;&#10;Automatisch generierte Beschreibung">
            <a:extLst>
              <a:ext uri="{FF2B5EF4-FFF2-40B4-BE49-F238E27FC236}">
                <a16:creationId xmlns:a16="http://schemas.microsoft.com/office/drawing/2014/main" id="{1C865C14-4272-CBD7-5592-57D082D4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4" y="630936"/>
            <a:ext cx="3668275" cy="54955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D3AF6E-110C-1F95-59AB-FB6C19AEB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/>
          </a:bodyPr>
          <a:lstStyle/>
          <a:p>
            <a:r>
              <a:rPr lang="de-DE" sz="1800" dirty="0"/>
              <a:t>seit fast 20 Jahren als Rechtsanwältin tätig</a:t>
            </a:r>
          </a:p>
          <a:p>
            <a:r>
              <a:rPr lang="de-DE" sz="1800" dirty="0"/>
              <a:t>freie Wirtschafts- und Fachredakteurin</a:t>
            </a:r>
          </a:p>
          <a:p>
            <a:r>
              <a:rPr lang="de-DE" sz="1800" dirty="0"/>
              <a:t>langjährige Beschäftigung mit dem Arbeitsrecht</a:t>
            </a:r>
          </a:p>
          <a:p>
            <a:r>
              <a:rPr lang="de-DE" sz="1800" dirty="0"/>
              <a:t>Seminare &amp; Publikationen</a:t>
            </a:r>
          </a:p>
          <a:p>
            <a:endParaRPr lang="de-DE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C6DCD80-DFD1-356D-E27A-E9EBD8D95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F2EF0-1FA3-8E10-FBAD-E7645EE6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584" y="548640"/>
            <a:ext cx="10920358" cy="668541"/>
          </a:xfrm>
        </p:spPr>
        <p:txBody>
          <a:bodyPr>
            <a:normAutofit/>
          </a:bodyPr>
          <a:lstStyle/>
          <a:p>
            <a:r>
              <a:rPr lang="de-DE" sz="3200" dirty="0"/>
              <a:t>Mitarbeiterkontrollen sinnvoll eingesetzt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91D6C-7863-A26C-F19E-CF95D44E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84" y="1217181"/>
            <a:ext cx="10578112" cy="5437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Persönlichkeitsrecht ist zu respektieren</a:t>
            </a:r>
          </a:p>
          <a:p>
            <a:pPr marL="0" indent="0">
              <a:buNone/>
            </a:pPr>
            <a:r>
              <a:rPr lang="de-DE" b="1" dirty="0"/>
              <a:t>Ihr Kontrollrecht hat Grenzen</a:t>
            </a:r>
          </a:p>
          <a:p>
            <a:pPr>
              <a:buFontTx/>
              <a:buChar char="-"/>
            </a:pPr>
            <a:r>
              <a:rPr lang="de-DE" dirty="0"/>
              <a:t>Mitarbeiterkontrollen müssen Persönlichkeitsrecht (Art. 2 Abs. </a:t>
            </a:r>
            <a:r>
              <a:rPr lang="de-DE"/>
              <a:t>1 </a:t>
            </a:r>
            <a:r>
              <a:rPr lang="de-DE" dirty="0"/>
              <a:t>GG) Ihrer Arbeitnehmerinnen &amp; Arbeitnehmer respektieren;</a:t>
            </a:r>
          </a:p>
          <a:p>
            <a:pPr>
              <a:buFontTx/>
              <a:buChar char="-"/>
            </a:pPr>
            <a:r>
              <a:rPr lang="de-DE" dirty="0"/>
              <a:t>verhältnismäßig sein;</a:t>
            </a:r>
          </a:p>
          <a:p>
            <a:pPr>
              <a:buFontTx/>
              <a:buChar char="-"/>
            </a:pPr>
            <a:r>
              <a:rPr lang="de-DE" dirty="0"/>
              <a:t>D.h. Ihre Interessen müssen im Einzelfall denen Ihres jeweiligen Mitarbeiters überwiegen; </a:t>
            </a:r>
          </a:p>
          <a:p>
            <a:pPr>
              <a:buFontTx/>
              <a:buChar char="-"/>
            </a:pPr>
            <a:r>
              <a:rPr lang="de-DE" dirty="0"/>
              <a:t>dazu: Interessenabwägung im jeweiligen Einzelfall;</a:t>
            </a:r>
          </a:p>
          <a:p>
            <a:pPr>
              <a:buFontTx/>
              <a:buChar char="-"/>
            </a:pPr>
            <a:r>
              <a:rPr lang="de-DE" dirty="0"/>
              <a:t>überwiegen Ihre Interessen, müssen Ihre jeweiligen Mitarbeiter bzw. Mitarbeiterinnen, die Kontrollmaßnahmen dulden;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2CCEDE-448D-8B99-A5CE-FFCC8FD1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DD7FE-AD9F-541D-E0BD-B00784A5E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309744"/>
            <a:ext cx="11100077" cy="933840"/>
          </a:xfrm>
        </p:spPr>
        <p:txBody>
          <a:bodyPr>
            <a:normAutofit/>
          </a:bodyPr>
          <a:lstStyle/>
          <a:p>
            <a:r>
              <a:rPr lang="de-DE" sz="3200" dirty="0"/>
              <a:t>Mitarbeiterkontrollen sinnvoll einsetzen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B377F-C1E4-10FC-5B1D-7D8D5B349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349829"/>
            <a:ext cx="11245598" cy="4626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Kontrollen ohne besonderen Verdacht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F2EEA8-9E3C-CAC0-4005-BDEA93A26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5FB23F7-1F45-4E88-5A9A-E71359A90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50980"/>
              </p:ext>
            </p:extLst>
          </p:nvPr>
        </p:nvGraphicFramePr>
        <p:xfrm>
          <a:off x="748972" y="2131581"/>
          <a:ext cx="10694056" cy="30010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2923">
                  <a:extLst>
                    <a:ext uri="{9D8B030D-6E8A-4147-A177-3AD203B41FA5}">
                      <a16:colId xmlns:a16="http://schemas.microsoft.com/office/drawing/2014/main" val="3330015564"/>
                    </a:ext>
                  </a:extLst>
                </a:gridCol>
                <a:gridCol w="2331133">
                  <a:extLst>
                    <a:ext uri="{9D8B030D-6E8A-4147-A177-3AD203B41FA5}">
                      <a16:colId xmlns:a16="http://schemas.microsoft.com/office/drawing/2014/main" val="1640771534"/>
                    </a:ext>
                  </a:extLst>
                </a:gridCol>
              </a:tblGrid>
              <a:tr h="80645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Kontrollen ohne besonderen Verdacht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88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Die Kontrolle ohne besonderen Verdacht erfolgt verhältnismäßig; d.h. nicht verdeckt und systematisch.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59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Sie haben Ihre Mitarbeiterinnen und Mitarbeiter vorher über die Durchführung von Kontrollmaßnahmen unterrichtet.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50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Für den Fall, dass bei Ihnen ein Betriebsrat existiert: </a:t>
                      </a:r>
                    </a:p>
                    <a:p>
                      <a:r>
                        <a:rPr lang="de-DE" dirty="0"/>
                        <a:t>Im Fall von Kontrollen zum Ordnungsverhalten oder mithilfe technischer Einrichtungen haben Sie Ihren Betriebsrat rechtzeitig beteiligt.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55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21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55C6C-52F9-1046-2D02-6EB68D5C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29184"/>
            <a:ext cx="11009376" cy="865632"/>
          </a:xfrm>
        </p:spPr>
        <p:txBody>
          <a:bodyPr>
            <a:noAutofit/>
          </a:bodyPr>
          <a:lstStyle/>
          <a:p>
            <a:r>
              <a:rPr lang="de-DE" sz="3200" dirty="0"/>
              <a:t>Mitarbeiterkontrollen sinnvoll einsetzen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D28B98-2B3B-680A-B302-46BDFDE33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069" y="1330618"/>
            <a:ext cx="9434670" cy="510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solidFill>
                  <a:srgbClr val="00B0F0"/>
                </a:solidFill>
              </a:rPr>
              <a:t>Kontrollen mit begründetem Verdacht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B2AE15E-5065-FDFB-C76C-AE80252A5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230267"/>
              </p:ext>
            </p:extLst>
          </p:nvPr>
        </p:nvGraphicFramePr>
        <p:xfrm>
          <a:off x="1096069" y="2252040"/>
          <a:ext cx="943467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9865">
                  <a:extLst>
                    <a:ext uri="{9D8B030D-6E8A-4147-A177-3AD203B41FA5}">
                      <a16:colId xmlns:a16="http://schemas.microsoft.com/office/drawing/2014/main" val="561102612"/>
                    </a:ext>
                  </a:extLst>
                </a:gridCol>
                <a:gridCol w="2264805">
                  <a:extLst>
                    <a:ext uri="{9D8B030D-6E8A-4147-A177-3AD203B41FA5}">
                      <a16:colId xmlns:a16="http://schemas.microsoft.com/office/drawing/2014/main" val="2288723241"/>
                    </a:ext>
                  </a:extLst>
                </a:gridCol>
              </a:tblGrid>
              <a:tr h="362148">
                <a:tc>
                  <a:txBody>
                    <a:bodyPr/>
                    <a:lstStyle/>
                    <a:p>
                      <a:r>
                        <a:rPr lang="de-DE" dirty="0"/>
                        <a:t>Kontrollen bei begründetem Verdacht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Ja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911793"/>
                  </a:ext>
                </a:extLst>
              </a:tr>
              <a:tr h="625079">
                <a:tc>
                  <a:txBody>
                    <a:bodyPr/>
                    <a:lstStyle/>
                    <a:p>
                      <a:r>
                        <a:rPr lang="de-DE" dirty="0"/>
                        <a:t>Sie haben den konkreten Verdacht einer Straftat oder schwerwiegenden Pflichtverletzung.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450257"/>
                  </a:ext>
                </a:extLst>
              </a:tr>
              <a:tr h="362148">
                <a:tc>
                  <a:txBody>
                    <a:bodyPr/>
                    <a:lstStyle/>
                    <a:p>
                      <a:r>
                        <a:rPr lang="de-DE" dirty="0"/>
                        <a:t>Sie haben bereits alle anderen, milderen Mittel der Aufklärung ausgeschöpft.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08460"/>
                  </a:ext>
                </a:extLst>
              </a:tr>
              <a:tr h="423432">
                <a:tc>
                  <a:txBody>
                    <a:bodyPr/>
                    <a:lstStyle/>
                    <a:p>
                      <a:r>
                        <a:rPr lang="de-DE" dirty="0"/>
                        <a:t>Falls in Ihrem Unternehmen ein Betriebsrat existiert: Sie haben überprüft, ob der Betriebsrat ein Mitbestimmungsrecht hat und diesen ordnungsgemäß beteiligt.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91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68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E6EA4-34E1-2CFD-AC08-3E327D392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302781"/>
            <a:ext cx="11558887" cy="938624"/>
          </a:xfrm>
        </p:spPr>
        <p:txBody>
          <a:bodyPr>
            <a:noAutofit/>
          </a:bodyPr>
          <a:lstStyle/>
          <a:p>
            <a:r>
              <a:rPr lang="de-DE" sz="3200" dirty="0"/>
              <a:t>Die wichtigsten Kontrollen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A1A6D5-2912-61B3-7EE9-C1596EE9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475231"/>
            <a:ext cx="11558887" cy="357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Anwesenheitskontrollen</a:t>
            </a:r>
            <a:endParaRPr lang="de-DE" sz="2400" dirty="0">
              <a:solidFill>
                <a:srgbClr val="00B0F0"/>
              </a:solidFill>
            </a:endParaRPr>
          </a:p>
          <a:p>
            <a:pPr>
              <a:buFontTx/>
              <a:buChar char="-"/>
            </a:pPr>
            <a:r>
              <a:rPr lang="de-DE" sz="2000" dirty="0"/>
              <a:t>persönliche Kontrolle am Arbeitsplatz; - ohne Einsatz von Technik;</a:t>
            </a:r>
          </a:p>
          <a:p>
            <a:pPr>
              <a:buFontTx/>
              <a:buChar char="-"/>
            </a:pPr>
            <a:r>
              <a:rPr lang="de-DE" sz="2000" dirty="0"/>
              <a:t>grundsätzlich zulässig;</a:t>
            </a:r>
          </a:p>
          <a:p>
            <a:pPr>
              <a:buFontTx/>
              <a:buChar char="-"/>
            </a:pPr>
            <a:r>
              <a:rPr lang="de-DE" sz="2000" dirty="0"/>
              <a:t>stichprobenweise Überprüfung oder bei begründetem Anlass;</a:t>
            </a:r>
          </a:p>
          <a:p>
            <a:pPr>
              <a:buFontTx/>
              <a:buChar char="-"/>
            </a:pP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923A63-3B18-18E0-5DD8-FB19C3F1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0" y="6324600"/>
            <a:ext cx="1757678" cy="4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3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2B176-16F6-F1A0-477A-A60E2EB6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239198"/>
            <a:ext cx="10942320" cy="1247866"/>
          </a:xfrm>
        </p:spPr>
        <p:txBody>
          <a:bodyPr>
            <a:normAutofit/>
          </a:bodyPr>
          <a:lstStyle/>
          <a:p>
            <a:r>
              <a:rPr lang="de-DE" sz="3200" dirty="0"/>
              <a:t>Die wichtigsten Kontrollen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3D2B09-DA71-33AA-81CC-4F54636F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487065"/>
            <a:ext cx="11606380" cy="5131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Arbeitszeitkontrolle</a:t>
            </a:r>
          </a:p>
          <a:p>
            <a:pPr>
              <a:buFontTx/>
              <a:buChar char="-"/>
            </a:pPr>
            <a:r>
              <a:rPr lang="de-DE" dirty="0"/>
              <a:t>Mitarbeiterinnen &amp; Mitarbeiter müssen vertraglich geschuldete Arbeitsleistung abliefern;</a:t>
            </a:r>
          </a:p>
          <a:p>
            <a:pPr>
              <a:buFontTx/>
              <a:buChar char="-"/>
            </a:pPr>
            <a:r>
              <a:rPr lang="de-DE" dirty="0"/>
              <a:t>Arbeitszeitkontrollen </a:t>
            </a:r>
            <a:r>
              <a:rPr lang="de-DE" b="1" dirty="0"/>
              <a:t>zulässig</a:t>
            </a:r>
            <a:r>
              <a:rPr lang="de-DE" dirty="0"/>
              <a:t>, da Sie verpflichtet sind, dafür zu sorgen, dass Ihre Mitarbeiterinnen &amp; Mitarbeiter das Arbeitszeitgesetz einhalten;</a:t>
            </a:r>
          </a:p>
          <a:p>
            <a:pPr>
              <a:buFontTx/>
              <a:buChar char="-"/>
            </a:pPr>
            <a:r>
              <a:rPr lang="de-DE" dirty="0"/>
              <a:t>stichprobenartige Kontrollen zulässig;</a:t>
            </a:r>
          </a:p>
          <a:p>
            <a:pPr>
              <a:buFontTx/>
              <a:buChar char="-"/>
            </a:pPr>
            <a:r>
              <a:rPr lang="de-DE" b="1" dirty="0"/>
              <a:t>Achtung</a:t>
            </a:r>
            <a:r>
              <a:rPr lang="de-DE" dirty="0"/>
              <a:t>: Grenze zur Verletzung Persönlichkeit wird in der Regel dort überschritten, wo jeder Toilettengang systematisch erfasst wird;</a:t>
            </a:r>
          </a:p>
          <a:p>
            <a:pPr>
              <a:buFontTx/>
              <a:buChar char="-"/>
            </a:pPr>
            <a:r>
              <a:rPr lang="de-DE" dirty="0"/>
              <a:t>sonst besteht die Gefahr, dass vollständiges Bewegungsprofil erstellt wird;  </a:t>
            </a:r>
          </a:p>
          <a:p>
            <a:pPr>
              <a:buFontTx/>
              <a:buChar char="-"/>
            </a:pPr>
            <a:r>
              <a:rPr lang="de-DE" dirty="0"/>
              <a:t>Mitbestimmungsrechte des Betriebsrats beim Einsatz technischer Einrichtungen wahren;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C2016C-0927-8F15-FD5C-FEA0C7F8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835" y="6332989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E65E-7E0B-CA23-3607-79D42B9D2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7" y="292608"/>
            <a:ext cx="10942320" cy="1182624"/>
          </a:xfrm>
        </p:spPr>
        <p:txBody>
          <a:bodyPr>
            <a:normAutofit/>
          </a:bodyPr>
          <a:lstStyle/>
          <a:p>
            <a:r>
              <a:rPr lang="de-DE" sz="3200" dirty="0"/>
              <a:t>Die wichtigsten Mitarbeiterkontrollen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1B2E9A-792E-AC0D-9757-E363B0C9B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589314"/>
            <a:ext cx="10815610" cy="458288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Biometrischer Fingerabdruck</a:t>
            </a:r>
          </a:p>
          <a:p>
            <a:pPr>
              <a:buFontTx/>
              <a:buChar char="-"/>
            </a:pPr>
            <a:r>
              <a:rPr lang="de-DE" dirty="0"/>
              <a:t>mit moderner Scan-Technik werden Fingerabdrücke identifiziert und die Zugangsberechtigung geprüft;</a:t>
            </a:r>
          </a:p>
          <a:p>
            <a:pPr>
              <a:buFontTx/>
              <a:buChar char="-"/>
            </a:pPr>
            <a:r>
              <a:rPr lang="de-DE" dirty="0"/>
              <a:t>Kontrolle ist zulässig sofern Betriebsrat zuvor zugestimmt hat;</a:t>
            </a:r>
          </a:p>
          <a:p>
            <a:pPr>
              <a:buFontTx/>
              <a:buChar char="-"/>
            </a:pPr>
            <a:r>
              <a:rPr lang="de-DE" dirty="0"/>
              <a:t>Achtung: Ohne Betriebsrat kann es schwierig werden</a:t>
            </a:r>
          </a:p>
          <a:p>
            <a:pPr>
              <a:buFontTx/>
              <a:buChar char="-"/>
            </a:pPr>
            <a:r>
              <a:rPr lang="de-DE" dirty="0"/>
              <a:t>Nach LAG Berlin-Brandenburg kann Arbeitgeber nicht einseitig anordnen (4.6.2020, Az. 10 Sa 2130/19).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5B555B-3930-0BCD-9EC3-83852FE3E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192" y="6172200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35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3F4C0-651F-B294-7B26-44BD4462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79" y="318517"/>
            <a:ext cx="10815610" cy="1179576"/>
          </a:xfrm>
        </p:spPr>
        <p:txBody>
          <a:bodyPr>
            <a:normAutofit/>
          </a:bodyPr>
          <a:lstStyle/>
          <a:p>
            <a:r>
              <a:rPr lang="de-DE" sz="3200" dirty="0"/>
              <a:t>Die wichtigsten Mitarbeiterkontrollen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A6AF36-0DC0-9612-345E-51BFC4CB0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1611517"/>
            <a:ext cx="11300754" cy="492796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PC-Kontrolle</a:t>
            </a:r>
          </a:p>
          <a:p>
            <a:pPr>
              <a:buFontTx/>
              <a:buChar char="-"/>
            </a:pPr>
            <a:r>
              <a:rPr lang="de-DE" dirty="0"/>
              <a:t>nur dienstliche Dateien und E-Mails;</a:t>
            </a:r>
          </a:p>
          <a:p>
            <a:pPr marL="0" indent="0">
              <a:buNone/>
            </a:pPr>
            <a:r>
              <a:rPr lang="de-DE" dirty="0"/>
              <a:t>- Informieren Sie Ihre Mitarbeiterinnen &amp; Mitarbeiter ggf. vorher und geben Sie     ihnen Gelegenheit; private Dateien als solche zu kennzeichnen;</a:t>
            </a:r>
          </a:p>
          <a:p>
            <a:pPr>
              <a:buFontTx/>
              <a:buChar char="-"/>
            </a:pPr>
            <a:r>
              <a:rPr lang="de-DE" dirty="0"/>
              <a:t>In Bezug auf Durchsicht von E-Mails muss grundsätzlich unterschieden werden, ob E-Mail-Account ausschließlich zu dienstlichen Zwecken genutzt werden darf oder ob er für die private Nutzung freigegeben ist; </a:t>
            </a:r>
          </a:p>
          <a:p>
            <a:pPr>
              <a:buFontTx/>
              <a:buChar char="-"/>
            </a:pPr>
            <a:r>
              <a:rPr lang="de-DE" dirty="0"/>
              <a:t>Lesen von privaten E-Mails ist immer verboten;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4B31D9-6C18-4B0B-FFCF-E3FCFDB7C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239C2-EB58-A316-65AB-ED8F7FC3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63" y="206829"/>
            <a:ext cx="11245881" cy="1262742"/>
          </a:xfrm>
        </p:spPr>
        <p:txBody>
          <a:bodyPr>
            <a:normAutofit/>
          </a:bodyPr>
          <a:lstStyle/>
          <a:p>
            <a:r>
              <a:rPr lang="de-DE" sz="3200" dirty="0"/>
              <a:t>Die wichtigsten Mitarbeiterkontrollen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9ED15-335C-CAF0-AC06-0B2D1DD8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29" y="1469572"/>
            <a:ext cx="11245881" cy="495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Telefonkontrollen</a:t>
            </a:r>
          </a:p>
          <a:p>
            <a:pPr>
              <a:buFontTx/>
              <a:buChar char="-"/>
            </a:pPr>
            <a:r>
              <a:rPr lang="de-DE" dirty="0"/>
              <a:t>Sie dürfen das Datum, die Uhrzeit, die Dauer und einen Teil der Rufnummer aufzeichnen;</a:t>
            </a:r>
          </a:p>
          <a:p>
            <a:pPr>
              <a:buFontTx/>
              <a:buChar char="-"/>
            </a:pPr>
            <a:r>
              <a:rPr lang="de-DE" dirty="0"/>
              <a:t>unzulässig ist das heimliche Abhören der Telefonate Ihrer Mitarbeiterinnen &amp; Mitarbeiter;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41EB52-D396-B69C-00B2-1E7BCD383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06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DAB52-9C4A-D973-7482-EA4DC08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09" y="280417"/>
            <a:ext cx="10913582" cy="914400"/>
          </a:xfrm>
        </p:spPr>
        <p:txBody>
          <a:bodyPr>
            <a:normAutofit/>
          </a:bodyPr>
          <a:lstStyle/>
          <a:p>
            <a:r>
              <a:rPr lang="de-DE" sz="3200" dirty="0"/>
              <a:t>Die wichtigsten Mitarbeiterkontrollen</a:t>
            </a:r>
            <a:endParaRPr lang="de-DE" sz="2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A33B0F-AEE6-012F-FE09-C7FEF2DA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09" y="1194818"/>
            <a:ext cx="9997844" cy="5011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Taschen- und Torkontrollen</a:t>
            </a:r>
          </a:p>
          <a:p>
            <a:pPr>
              <a:buFontTx/>
              <a:buChar char="-"/>
            </a:pPr>
            <a:r>
              <a:rPr lang="de-DE" dirty="0"/>
              <a:t>systematische Kontrollen bei Verlassen des Betriebsgeländes: zulässig, wenn erforderlich;</a:t>
            </a:r>
          </a:p>
          <a:p>
            <a:pPr>
              <a:buFontTx/>
              <a:buChar char="-"/>
            </a:pPr>
            <a:r>
              <a:rPr lang="de-DE" dirty="0"/>
              <a:t>Kontrollen dürfen nicht gegen den Grundsatz der Verhältnismäßigkeit verstoßen;</a:t>
            </a:r>
          </a:p>
          <a:p>
            <a:pPr>
              <a:buFontTx/>
              <a:buChar char="-"/>
            </a:pPr>
            <a:r>
              <a:rPr lang="de-DE" dirty="0"/>
              <a:t>Es muss eine Auswahl nach objektiven Kriterien vorgenommen werden;</a:t>
            </a:r>
          </a:p>
          <a:p>
            <a:pPr>
              <a:buFontTx/>
              <a:buChar char="-"/>
            </a:pPr>
            <a:r>
              <a:rPr lang="de-DE" dirty="0"/>
              <a:t>i.d.R. genügen stichprobenartige Kontrollen nach einem Zufallssystem;</a:t>
            </a:r>
          </a:p>
          <a:p>
            <a:pPr>
              <a:buFontTx/>
              <a:buChar char="-"/>
            </a:pPr>
            <a:r>
              <a:rPr lang="de-DE" dirty="0"/>
              <a:t>individuelle Taschenkontrollen – nur bei konkretem Verdacht: nur mit Zustimmung des Mitarbeiters; bei Weigerung Polizei hinzuziehen;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5E02FA-BDC4-0506-DBA6-5F4EECBC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15077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52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DCFEB-4B53-372A-D5C1-652CC15FA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Mitarbeiterkontrollen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0F8F45-B74B-E74E-0532-4DF1B9A09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Alkohol-/Drogentests</a:t>
            </a:r>
          </a:p>
          <a:p>
            <a:r>
              <a:rPr lang="de-DE" dirty="0"/>
              <a:t>bei konkretem Verdacht oder bei gefahrgeneigten Tätigkeiten;</a:t>
            </a:r>
          </a:p>
          <a:p>
            <a:r>
              <a:rPr lang="de-DE" dirty="0"/>
              <a:t>nur mit Mitzustimmung des/der Betroffenen;</a:t>
            </a:r>
          </a:p>
          <a:p>
            <a:r>
              <a:rPr lang="de-DE" dirty="0"/>
              <a:t>bei gefahrgeneigten Tätigkeiten ist auch eine Betriebsvereinbarung über routinemäßige Tests zulässig;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63B435-EA2F-6596-B987-DDAAD666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8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68D255-1E19-63F6-B2A7-C4F57401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de-DE" sz="3200" dirty="0"/>
              <a:t>Übersicht: Mitarbeiterkontrollen</a:t>
            </a:r>
          </a:p>
        </p:txBody>
      </p:sp>
      <p:pic>
        <p:nvPicPr>
          <p:cNvPr id="5" name="Grafik 4" descr="Gewichte ungleich mit einfarbiger Füllung">
            <a:extLst>
              <a:ext uri="{FF2B5EF4-FFF2-40B4-BE49-F238E27FC236}">
                <a16:creationId xmlns:a16="http://schemas.microsoft.com/office/drawing/2014/main" id="{44B77568-6A2E-9AD6-7D3F-65C350EF2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222" y="1875388"/>
            <a:ext cx="4119223" cy="41192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DBB1F1-EA2D-9322-537C-B486B230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6195" y="2150790"/>
            <a:ext cx="5993892" cy="3843821"/>
          </a:xfrm>
        </p:spPr>
        <p:txBody>
          <a:bodyPr>
            <a:normAutofit/>
          </a:bodyPr>
          <a:lstStyle/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de-DE" sz="1700" b="1" dirty="0"/>
              <a:t>Kontrollbesuche bei erkrankten Mitarbeitern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Was sich bei Tesla ereignet hat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Nach den Vorfällen bei Tesla: Das dürfen Sie als Arbeitgeber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Das dürfen Sie als Arbeitgeber nicht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Wann Sie einen Detektiv beauftragen dürfen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Welche Folgen ein Fehlverhalten hat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Wie sich Arbeitnehmerinnen und Arbeitnehmer während einer Krankheit zu verhalten haben</a:t>
            </a:r>
          </a:p>
          <a:p>
            <a:pPr>
              <a:lnSpc>
                <a:spcPct val="100000"/>
              </a:lnSpc>
            </a:pPr>
            <a:r>
              <a:rPr lang="de-DE" sz="1700" b="1" dirty="0"/>
              <a:t>Mitarbeiterkontrollen sinnvoll eingesetzt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Was Sie kontrollieren dürfen und wo die Grenzen liegen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Die wichtigsten Kontrollen – nicht alle sind erlaubt</a:t>
            </a:r>
          </a:p>
          <a:p>
            <a:pPr>
              <a:lnSpc>
                <a:spcPct val="100000"/>
              </a:lnSpc>
            </a:pPr>
            <a:r>
              <a:rPr lang="de-DE" sz="1700" b="1" dirty="0"/>
              <a:t>Entgeltfortzahlung im Krankheitsfall</a:t>
            </a:r>
          </a:p>
          <a:p>
            <a:pPr lvl="1">
              <a:lnSpc>
                <a:spcPct val="100000"/>
              </a:lnSpc>
            </a:pPr>
            <a:r>
              <a:rPr lang="de-DE" sz="1200" dirty="0"/>
              <a:t>Diese Pflichten haben Sie als Arbeitgeber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83362F-6A10-2568-0F35-5B0516D7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8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851EC1-9145-A522-8CFC-539ED299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558454"/>
            <a:ext cx="10913582" cy="802505"/>
          </a:xfrm>
        </p:spPr>
        <p:txBody>
          <a:bodyPr>
            <a:normAutofit fontScale="90000"/>
          </a:bodyPr>
          <a:lstStyle/>
          <a:p>
            <a:r>
              <a:rPr lang="de-DE" sz="3600" dirty="0"/>
              <a:t>Die wichtigsten Mitarbeiterkontrollen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F6393-0586-4707-EABC-CAC65F8A3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951" y="1490137"/>
            <a:ext cx="11517087" cy="4650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Videoüberwachung</a:t>
            </a:r>
            <a:endParaRPr lang="de-DE" b="1" dirty="0"/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dirty="0"/>
              <a:t>Differenzierung heimliche und offene Videoüberwachung;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dirty="0"/>
              <a:t>Videoüberwachung an Grundstücken und Betriebsräumen zum Schutz vor dem Eindringen Unbefugter grundsätzlich </a:t>
            </a:r>
            <a:r>
              <a:rPr lang="de-DE" b="1" dirty="0"/>
              <a:t>zulässig;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de-DE" dirty="0"/>
              <a:t>systematische Videoüberwachung einzelner Mitarbeiter bzw. Mitarbeiterinnen, z.B. um sorgfältiges Arbeiten zu gewährleisten, </a:t>
            </a:r>
            <a:r>
              <a:rPr lang="de-DE" b="1" dirty="0"/>
              <a:t>nicht zulässig;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b="1" dirty="0"/>
              <a:t>Empfehlung: </a:t>
            </a:r>
            <a:r>
              <a:rPr lang="de-DE" dirty="0"/>
              <a:t>Einsatz, wenn Sicherheitsgründe es erfordern;</a:t>
            </a:r>
            <a:endParaRPr lang="de-DE" b="1" dirty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03AB8B8-C801-A9EE-3E00-87F2C6C72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41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2566F-ABEB-72AB-660E-9E16F71B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Mitarbeiterkontrollen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3EC441-17DC-E7C8-DE2C-2C3913A2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839686"/>
            <a:ext cx="10168128" cy="433251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Heimliche Videoüberwachung</a:t>
            </a:r>
          </a:p>
          <a:p>
            <a:r>
              <a:rPr lang="de-DE" dirty="0"/>
              <a:t>Zur Aufklärung von Straftaten; z.B. eines Diebstahls;</a:t>
            </a:r>
          </a:p>
          <a:p>
            <a:r>
              <a:rPr lang="de-DE" dirty="0"/>
              <a:t>Zulässig, sofern ein konkreter Verdacht besteht und der Beweis sonst nicht geführt werden kann; d.h. nicht durch weniger einschneidende Maßnahmen aufgeklärt werden kann;</a:t>
            </a:r>
          </a:p>
          <a:p>
            <a:r>
              <a:rPr lang="de-DE" dirty="0"/>
              <a:t>Videoüberwachung ist insgesamt nicht unverhältnismäßig;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583A01-5F62-EFFD-D6F2-6AC7D80C8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76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0EAA6-C671-6B90-64C1-C524F191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Mitarbeiterkontrollen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932F80-0D77-3665-E166-79256C07A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Einsatz von Testkunden</a:t>
            </a:r>
          </a:p>
          <a:p>
            <a:r>
              <a:rPr lang="de-DE" dirty="0"/>
              <a:t>zulässig, sofern die Auswertung allgemein und ohne Rückschlüsse auf einen einzelnen Mitarbeiter bzw. eine Mitarbeiterin erfolgt;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51A63C-CC88-0752-DC48-CE5924564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34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7A578-F872-8BEF-2F45-938B8B907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Diese Kontrollen sind nicht zulässig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B03DE-0E0A-E186-F133-F22167A8A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Abhöreinrichtungen am Telefon sind unzulässig;</a:t>
            </a:r>
          </a:p>
          <a:p>
            <a:r>
              <a:rPr lang="de-DE" dirty="0"/>
              <a:t>eine generelle, anlassunabhängige Überwachung des Gesundheitszustands mit Fitness-Trackern oder einer entsprechenden Software ist nicht erlaubt;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653518-7B48-89BC-58B1-1F34CD264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99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0C83A-9867-6E86-DC91-7A9E0F67F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E455D-4A47-772C-0F55-ED816A440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" y="1301912"/>
            <a:ext cx="3410712" cy="1106424"/>
          </a:xfrm>
        </p:spPr>
        <p:txBody>
          <a:bodyPr>
            <a:normAutofit/>
          </a:bodyPr>
          <a:lstStyle/>
          <a:p>
            <a:r>
              <a:rPr lang="de-DE" sz="2800" dirty="0"/>
              <a:t>Ihre Geschenke: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96A9BD-8097-E058-CC83-0A7DD1575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999" y="2264819"/>
            <a:ext cx="5757858" cy="4110529"/>
          </a:xfrm>
        </p:spPr>
        <p:txBody>
          <a:bodyPr>
            <a:norm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Spezialreport: Fehlzeiten halbieren - Die besten Strategien und Maßnahmen 2025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Unterlagen von Friederike Becker-Lerchner Mitarbeiterkontrolle oder Katastrophe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8CE6033-8B36-0E38-15BE-77E53BED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2989"/>
            <a:ext cx="1823722" cy="52501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12ADBD3-7BD1-4E36-5036-5B9BF7CA8F54}"/>
              </a:ext>
            </a:extLst>
          </p:cNvPr>
          <p:cNvSpPr txBox="1"/>
          <p:nvPr/>
        </p:nvSpPr>
        <p:spPr>
          <a:xfrm>
            <a:off x="613646" y="482651"/>
            <a:ext cx="10499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70C0"/>
                </a:solidFill>
              </a:rPr>
              <a:t>Unser Webinar-Angebot:</a:t>
            </a:r>
            <a:r>
              <a:rPr lang="de-DE" sz="2400" b="1" dirty="0"/>
              <a:t> </a:t>
            </a:r>
            <a:r>
              <a:rPr lang="de-DE" sz="2400" dirty="0"/>
              <a:t>Stellen Sie sich mit „Mein Personalwissen“ rechtssicher auf! </a:t>
            </a:r>
          </a:p>
        </p:txBody>
      </p:sp>
      <p:pic>
        <p:nvPicPr>
          <p:cNvPr id="4" name="Grafik 3" descr="Ein Bild, das Text, Screenshot, Marke, Logo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A0FD3FCD-2934-B225-A1AF-D7DFBD59A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68" y="1714742"/>
            <a:ext cx="5344001" cy="384100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22FB333-E039-7DAF-2B79-272A7230373A}"/>
              </a:ext>
            </a:extLst>
          </p:cNvPr>
          <p:cNvSpPr txBox="1"/>
          <p:nvPr/>
        </p:nvSpPr>
        <p:spPr>
          <a:xfrm>
            <a:off x="751999" y="5303406"/>
            <a:ext cx="10389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800" b="1" dirty="0">
                <a:hlinkClick r:id="rId3"/>
              </a:rPr>
              <a:t>Lösen Sie ALLE Personalfragen jetzt auch in</a:t>
            </a:r>
          </a:p>
          <a:p>
            <a:pPr marL="0" indent="0">
              <a:buNone/>
            </a:pPr>
            <a:r>
              <a:rPr lang="de-DE" sz="1800" b="1" dirty="0">
                <a:hlinkClick r:id="rId3"/>
              </a:rPr>
              <a:t> nur 60 Sekunden mit „Mein Personalwissen“!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2669466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5D225-4A49-BD65-D8D9-A1EF7FEA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Entgeltfortzahlung im Krankheitsfall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60F10F-9FC6-1C4D-BD48-D61AE79CC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611086"/>
            <a:ext cx="10168128" cy="4561114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Voraussetzungen, unter denen Ihre Mitarbeiterinnen &amp; Mitarbeiter Anspruch auf Entgeltfortzahlung haben</a:t>
            </a:r>
          </a:p>
          <a:p>
            <a:r>
              <a:rPr lang="de-DE" dirty="0"/>
              <a:t>Arbeitsunfähigkeit muss vorliegen;</a:t>
            </a:r>
          </a:p>
          <a:p>
            <a:r>
              <a:rPr lang="de-DE" dirty="0"/>
              <a:t>Krankheitsbedingte Arbeitsunfähigkeit darf nicht auf Eigenverschulden zurückzuführen sein;</a:t>
            </a:r>
          </a:p>
          <a:p>
            <a:r>
              <a:rPr lang="de-DE" dirty="0"/>
              <a:t>Krankheitsbedingte Arbeitsunfähigkeit ist der alleinige Auslöser für die Nicht-Erbringung der Arbeitsleistung;</a:t>
            </a:r>
          </a:p>
          <a:p>
            <a:r>
              <a:rPr lang="de-DE" dirty="0"/>
              <a:t>Erkrankter Mitarbeiter/Mitarbeiterin muss bereits 4 Wochen ohne Unterbrechung in Ihrem Betrieb angestellt gewesen sein;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597A58-0403-D382-4FF5-A7C11D5D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68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D6B56-82C8-B3F3-2E6A-54D72C8B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Entgeltfortzahlung im Krankheitsfall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BF085E-53C3-06DF-87E1-0C8086AD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883229"/>
            <a:ext cx="10168128" cy="4288971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Anspruch auf Entgeltfortzahlung im Krankheitsfall gemäß § 3 Entgeltfortzahlungsgesetz</a:t>
            </a:r>
          </a:p>
          <a:p>
            <a:r>
              <a:rPr lang="de-DE" dirty="0"/>
              <a:t>Voraussetzungen erfüllt = maximal 6 Wochen Entgeltfortzahlung</a:t>
            </a:r>
          </a:p>
          <a:p>
            <a:r>
              <a:rPr lang="de-DE" dirty="0"/>
              <a:t>Wann 6 Wochen starten, hängt davon ab, wann genau der Beschäftigte als arbeitsunfähig eingestuft wird:</a:t>
            </a:r>
          </a:p>
          <a:p>
            <a:r>
              <a:rPr lang="de-DE" dirty="0"/>
              <a:t>wird die Arbeitsunfähigkeit vor Arbeitsantritt festgestellt; beginnen die 6 Wochen noch am selben Tag;</a:t>
            </a:r>
          </a:p>
          <a:p>
            <a:r>
              <a:rPr lang="de-DE" dirty="0"/>
              <a:t>tritt die Arbeitsunfähigkeit während des Tages ein, beginnen die 6 Wochen am Folgetag;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0534FF-4DDD-3139-1EC0-80B08207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564" y="6270171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2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36508-ED74-BD5A-DDD3-AB1E9DC1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86" y="1488858"/>
            <a:ext cx="6569344" cy="4867492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D2E4F8"/>
              </a:buClr>
              <a:buNone/>
            </a:pPr>
            <a:r>
              <a:rPr lang="de-DE" sz="2400" b="1" dirty="0">
                <a:solidFill>
                  <a:srgbClr val="004F7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INKLUSIVE:</a:t>
            </a: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Spezialreport: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Fehlzeiten halbieren - Die besten Strategien und Maßnahmen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Die Unterlagen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von Friederike Becker-Lerchner Mitarbeiterkontrolle oder Katastrophe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1.000 rechtssicheren Fachartikel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speziell für Nichtjuristen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24 Stunden-Antwort Service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durch unsere Rechtsanwälte</a:t>
            </a:r>
          </a:p>
          <a:p>
            <a:pPr marL="0" indent="0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Testen Sie jetzt „Mein Personalwissen“ 30 Tage kostenlos</a:t>
            </a:r>
            <a:endParaRPr lang="de-DE" b="0" i="0" dirty="0">
              <a:solidFill>
                <a:srgbClr val="333333"/>
              </a:solidFill>
              <a:effectLst/>
              <a:latin typeface="Fira Sans" panose="020B05030500000200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de-DE" b="1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5BE511-46EA-C9DA-E74A-5DA441FF5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B286C062-53BA-A612-9EED-DF593596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11" y="385898"/>
            <a:ext cx="10168128" cy="1179576"/>
          </a:xfrm>
        </p:spPr>
        <p:txBody>
          <a:bodyPr/>
          <a:lstStyle/>
          <a:p>
            <a:r>
              <a:rPr lang="de-DE" dirty="0">
                <a:solidFill>
                  <a:srgbClr val="004F7C"/>
                </a:solidFill>
              </a:rPr>
              <a:t>Ihr exklusives Rundum-Sorglos-Paket</a:t>
            </a:r>
            <a:endParaRPr lang="de-DE" dirty="0"/>
          </a:p>
        </p:txBody>
      </p:sp>
      <p:pic>
        <p:nvPicPr>
          <p:cNvPr id="5" name="Grafik 4" descr="Ein Bild, das Text, Screenshot, Marke, Logo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C9B1F03E-C69C-BC0B-1FBD-D1B0FF6F1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968" y="1714742"/>
            <a:ext cx="5344001" cy="384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84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811C7-5509-F1A0-C298-5B645B95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74" y="437839"/>
            <a:ext cx="9561140" cy="1179576"/>
          </a:xfrm>
        </p:spPr>
        <p:txBody>
          <a:bodyPr>
            <a:normAutofit/>
          </a:bodyPr>
          <a:lstStyle/>
          <a:p>
            <a:r>
              <a:rPr lang="de-DE" dirty="0"/>
              <a:t>Herzlichen Dank für Ihre Teilnahme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36508-ED74-BD5A-DDD3-AB1E9DC19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726" y="1728216"/>
            <a:ext cx="6151859" cy="4443984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Viel Erfolg bei Ihrer täglichen Arbeit!</a:t>
            </a:r>
          </a:p>
          <a:p>
            <a:r>
              <a:rPr lang="de-DE" dirty="0"/>
              <a:t>Bleiben Sie gesund!</a:t>
            </a:r>
          </a:p>
          <a:p>
            <a:r>
              <a:rPr lang="de-DE" dirty="0"/>
              <a:t>Behalten Sie die Nerven!</a:t>
            </a:r>
          </a:p>
          <a:p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Wir die Experten von </a:t>
            </a:r>
            <a:r>
              <a:rPr lang="de-DE" dirty="0">
                <a:solidFill>
                  <a:srgbClr val="00B0F0"/>
                </a:solidFill>
              </a:rPr>
              <a:t>„Mein Personalwissen“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unterstützen Sie mit unserem Fach- und Praxiswissen und schenken Ihnen: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b="1" dirty="0"/>
              <a:t>Die anwaltliche Ersteinschätzung - egal wann und welche Herausforderungen Sie haben!</a:t>
            </a:r>
          </a:p>
          <a:p>
            <a:pPr marL="0" indent="0">
              <a:spcBef>
                <a:spcPts val="0"/>
              </a:spcBef>
              <a:buNone/>
            </a:pPr>
            <a:endParaRPr lang="de-DE" b="1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5BE511-46EA-C9DA-E74A-5DA441FF5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pic>
        <p:nvPicPr>
          <p:cNvPr id="8" name="Grafik 7">
            <a:hlinkClick r:id="rId3"/>
            <a:extLst>
              <a:ext uri="{FF2B5EF4-FFF2-40B4-BE49-F238E27FC236}">
                <a16:creationId xmlns:a16="http://schemas.microsoft.com/office/drawing/2014/main" id="{9055CAF8-6FD5-55F8-3396-5963F7BBB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792" y="1950957"/>
            <a:ext cx="4029075" cy="258431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E2226FC-DEA1-4690-4B8C-3D5BBAF8DB78}"/>
              </a:ext>
            </a:extLst>
          </p:cNvPr>
          <p:cNvSpPr txBox="1"/>
          <p:nvPr/>
        </p:nvSpPr>
        <p:spPr>
          <a:xfrm>
            <a:off x="907647" y="4907043"/>
            <a:ext cx="34193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b="1" dirty="0">
                <a:solidFill>
                  <a:srgbClr val="0070C0"/>
                </a:solidFill>
                <a:hlinkClick r:id="rId3"/>
              </a:rPr>
              <a:t>Jetzt einfach „Mein Personalwissen“ 30-Tage kostenlos Testen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8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23035-FE74-C0A8-58B2-768E8ACC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84" y="432528"/>
            <a:ext cx="10440317" cy="950735"/>
          </a:xfrm>
        </p:spPr>
        <p:txBody>
          <a:bodyPr>
            <a:noAutofit/>
          </a:bodyPr>
          <a:lstStyle/>
          <a:p>
            <a:r>
              <a:rPr lang="de-DE" sz="3200" dirty="0"/>
              <a:t>Kontrollbesuche bei erkrankten Mitarbeitern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EBF375-9D6F-72D8-6D7C-8003ADA4B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4" y="1609600"/>
            <a:ext cx="10440317" cy="5051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Was sich bei Tesla ereignet hat</a:t>
            </a:r>
          </a:p>
          <a:p>
            <a:pPr>
              <a:buFontTx/>
              <a:buChar char="-"/>
            </a:pPr>
            <a:r>
              <a:rPr lang="de-DE" dirty="0"/>
              <a:t>Manager der Tesla-Fabrik in der Nähe von Berlin haben offenbar erkrankte Mitarbeiter unangekündigt zuhause aufgesucht;</a:t>
            </a:r>
          </a:p>
          <a:p>
            <a:pPr>
              <a:buFontTx/>
              <a:buChar char="-"/>
            </a:pPr>
            <a:r>
              <a:rPr lang="de-DE" dirty="0"/>
              <a:t>ausgewählte Mitarbeiter waren i.d.R. auffällig lange arbeitsunfähig krankgeschrieben oder</a:t>
            </a:r>
          </a:p>
          <a:p>
            <a:pPr>
              <a:buFontTx/>
              <a:buChar char="-"/>
            </a:pPr>
            <a:r>
              <a:rPr lang="de-DE" dirty="0"/>
              <a:t>legten immer wieder neue Atteste vor, vor allem für die Tag Freitag und/oder Montag;</a:t>
            </a:r>
          </a:p>
          <a:p>
            <a:pPr>
              <a:buFontTx/>
              <a:buChar char="-"/>
            </a:pPr>
            <a:r>
              <a:rPr lang="de-DE" dirty="0"/>
              <a:t>Krankenstand zum damaligen Zeitpunkt sehr hoch;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EE099FA-D946-06CE-7B5D-848282A49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1AC82-7179-13CB-7EEB-30E3B007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47" y="387037"/>
            <a:ext cx="10546849" cy="1009416"/>
          </a:xfrm>
        </p:spPr>
        <p:txBody>
          <a:bodyPr>
            <a:normAutofit/>
          </a:bodyPr>
          <a:lstStyle/>
          <a:p>
            <a:r>
              <a:rPr lang="de-DE" sz="3200" dirty="0"/>
              <a:t>Kontrollbesuche bei erkrankten Arbeitnehmern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0C4E44-72FF-F86E-A85E-952752162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49" y="1396453"/>
            <a:ext cx="10441844" cy="4354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Nach Vorfällen bei Tesla: Das dürfen Sie als Arbeitgeber</a:t>
            </a:r>
          </a:p>
          <a:p>
            <a:pPr>
              <a:buFontTx/>
              <a:buChar char="-"/>
            </a:pPr>
            <a:r>
              <a:rPr lang="de-DE" dirty="0"/>
              <a:t>Hausbesuche bei erkrankten Arbeitnehmerinnen bzw. Arbeitnehmern können zulässig sein;</a:t>
            </a:r>
          </a:p>
          <a:p>
            <a:pPr>
              <a:buFontTx/>
              <a:buChar char="-"/>
            </a:pPr>
            <a:r>
              <a:rPr lang="de-DE" dirty="0"/>
              <a:t>Voraussetzung: dringender Verdacht auf arbeitsrechtliche Pflichtverletzung, die in Zusammenhang mit der Abwesenheit steht;</a:t>
            </a:r>
          </a:p>
          <a:p>
            <a:pPr>
              <a:buFontTx/>
              <a:buChar char="-"/>
            </a:pPr>
            <a:r>
              <a:rPr lang="de-DE" dirty="0"/>
              <a:t>Verhältnismäßigkeit muss gegeben sein;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EFE4B3-0A5C-CC1F-7C4B-66B5AA28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9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CF4A6-0D12-AEFA-70D3-E102E97D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564" y="533530"/>
            <a:ext cx="10168128" cy="1179576"/>
          </a:xfrm>
        </p:spPr>
        <p:txBody>
          <a:bodyPr>
            <a:normAutofit/>
          </a:bodyPr>
          <a:lstStyle/>
          <a:p>
            <a:r>
              <a:rPr lang="de-DE" sz="3200" dirty="0"/>
              <a:t>Kontrollbesuche bei erkrankten Arbeitnehmern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48B330-6278-A9BA-27AA-CEE7EC1A3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64" y="1844635"/>
            <a:ext cx="10168128" cy="3881658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Verhältnismäßigkeit muss gegeben sein</a:t>
            </a:r>
          </a:p>
          <a:p>
            <a:pPr>
              <a:buFontTx/>
              <a:buChar char="-"/>
            </a:pPr>
            <a:r>
              <a:rPr lang="de-DE" dirty="0"/>
              <a:t>Abwägung des Arbeitserfüllungsinteresses des Arbeitgebers gegenüber Privatsphäre des Betroffenen;</a:t>
            </a:r>
          </a:p>
          <a:p>
            <a:pPr>
              <a:buFontTx/>
              <a:buChar char="-"/>
            </a:pPr>
            <a:r>
              <a:rPr lang="de-DE" dirty="0"/>
              <a:t>Arbeitgeber muss berechtigtes Interesse an der Aufklärung haben; </a:t>
            </a:r>
          </a:p>
          <a:p>
            <a:pPr>
              <a:buFontTx/>
              <a:buChar char="-"/>
            </a:pPr>
            <a:r>
              <a:rPr lang="de-DE" dirty="0"/>
              <a:t>darf nur Mittel zur Aufklärung wählen, das mit dem mildesten Eingriff in die Privatsphäre des Mitarbeiters verbunden ist; </a:t>
            </a:r>
          </a:p>
          <a:p>
            <a:pPr>
              <a:buFontTx/>
              <a:buChar char="-"/>
            </a:pPr>
            <a:r>
              <a:rPr lang="de-DE" dirty="0"/>
              <a:t>berechtigtes Ziel: Verdacht des „Krankfeierns“ nachzugehen;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51B463-08D1-D654-0B67-AE7C8B78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778" y="6242749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36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44104-F399-987B-0538-36181B6E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3" y="523058"/>
            <a:ext cx="10573483" cy="979715"/>
          </a:xfrm>
        </p:spPr>
        <p:txBody>
          <a:bodyPr>
            <a:normAutofit/>
          </a:bodyPr>
          <a:lstStyle/>
          <a:p>
            <a:r>
              <a:rPr lang="de-DE" sz="3200" dirty="0"/>
              <a:t>Kontrollbesuche bei erkrankten Arbeitnehmern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4CF53D-FAFD-5952-8510-DF38E327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3" y="1549770"/>
            <a:ext cx="10856039" cy="4952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Das dürfen Sie als Arbeitgeber nicht</a:t>
            </a:r>
          </a:p>
          <a:p>
            <a:pPr>
              <a:buFontTx/>
              <a:buChar char="-"/>
            </a:pPr>
            <a:r>
              <a:rPr lang="de-DE" b="1" dirty="0"/>
              <a:t>Einlass oder Auskunft erzwingen:</a:t>
            </a:r>
          </a:p>
          <a:p>
            <a:pPr>
              <a:buFontTx/>
              <a:buChar char="-"/>
            </a:pPr>
            <a:r>
              <a:rPr lang="de-DE" dirty="0"/>
              <a:t>kein Anspruch auf Auskunft zum Leiden;</a:t>
            </a:r>
          </a:p>
          <a:p>
            <a:pPr>
              <a:buFontTx/>
              <a:buChar char="-"/>
            </a:pPr>
            <a:r>
              <a:rPr lang="de-DE" dirty="0"/>
              <a:t>kein Anspruch auf Zugang zur Wohnung des Betroffenen;</a:t>
            </a:r>
          </a:p>
          <a:p>
            <a:pPr>
              <a:buFontTx/>
              <a:buChar char="-"/>
            </a:pPr>
            <a:r>
              <a:rPr lang="de-DE" dirty="0"/>
              <a:t>anlasslose Kontrolle </a:t>
            </a:r>
            <a:r>
              <a:rPr lang="de-DE" dirty="0" err="1"/>
              <a:t>i.S.e</a:t>
            </a:r>
            <a:r>
              <a:rPr lang="de-DE" dirty="0"/>
              <a:t>. Stichprobe bzw. systematische Kontrolle ist unzulässig; d.h. tatsächlicher Verdacht, dass Missbrauch des Krankenstands vorliegt, muss gegeben sein;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F9353-33F5-B8B1-8F00-C9F1B1E8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666" y="6278488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244435-7207-9C37-9A0D-05CE47DA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48" y="1362791"/>
            <a:ext cx="10687304" cy="4972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Voraussetzung für den Einsatz eines Detektivs nach BAG</a:t>
            </a:r>
          </a:p>
          <a:p>
            <a:pPr>
              <a:buFontTx/>
              <a:buChar char="-"/>
            </a:pPr>
            <a:r>
              <a:rPr lang="de-DE" dirty="0"/>
              <a:t>BAG hat mehrfach entschieden, dass Einsatz </a:t>
            </a:r>
            <a:r>
              <a:rPr lang="de-DE" b="1" dirty="0"/>
              <a:t>in engen Grenzen </a:t>
            </a:r>
            <a:r>
              <a:rPr lang="de-DE" dirty="0"/>
              <a:t>zulässig ist;</a:t>
            </a:r>
          </a:p>
          <a:p>
            <a:pPr>
              <a:buFontTx/>
              <a:buChar char="-"/>
            </a:pPr>
            <a:r>
              <a:rPr lang="de-DE" dirty="0"/>
              <a:t>bei einem auf Tatsachen beruhenden, konkreten Verdacht einer </a:t>
            </a:r>
            <a:r>
              <a:rPr lang="de-DE" b="1" dirty="0"/>
              <a:t>schweren Pflichtverletzung</a:t>
            </a:r>
            <a:r>
              <a:rPr lang="de-DE" dirty="0"/>
              <a:t>;</a:t>
            </a:r>
          </a:p>
          <a:p>
            <a:pPr>
              <a:buFontTx/>
              <a:buChar char="-"/>
            </a:pPr>
            <a:r>
              <a:rPr lang="de-DE" dirty="0"/>
              <a:t>wenn Arbeitgeber kein anderes Mittel bleibt, seinen Verdacht aufzuklären;</a:t>
            </a:r>
          </a:p>
          <a:p>
            <a:pPr>
              <a:buFontTx/>
              <a:buChar char="-"/>
            </a:pPr>
            <a:r>
              <a:rPr lang="de-DE" b="1" dirty="0"/>
              <a:t>Beispiel:</a:t>
            </a:r>
            <a:r>
              <a:rPr lang="de-DE" dirty="0"/>
              <a:t> Mitarbeiter melden sich arbeitsunfähig krank, um anderer Beschäftigung nachzugehen; </a:t>
            </a:r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7E6F5C-5967-2648-4C8A-547E14C67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E3BED345-335F-3A55-80A5-ABF29DC1681E}"/>
              </a:ext>
            </a:extLst>
          </p:cNvPr>
          <p:cNvSpPr txBox="1">
            <a:spLocks/>
          </p:cNvSpPr>
          <p:nvPr/>
        </p:nvSpPr>
        <p:spPr>
          <a:xfrm>
            <a:off x="745724" y="412056"/>
            <a:ext cx="10440317" cy="950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Wann Sie einen Detektiv beauftragen dürfen</a:t>
            </a:r>
          </a:p>
        </p:txBody>
      </p:sp>
    </p:spTree>
    <p:extLst>
      <p:ext uri="{BB962C8B-B14F-4D97-AF65-F5344CB8AC3E}">
        <p14:creationId xmlns:p14="http://schemas.microsoft.com/office/powerpoint/2010/main" val="257923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31431-08EE-8427-2CED-F309CC5E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91" y="516630"/>
            <a:ext cx="10626748" cy="740229"/>
          </a:xfrm>
        </p:spPr>
        <p:txBody>
          <a:bodyPr>
            <a:normAutofit/>
          </a:bodyPr>
          <a:lstStyle/>
          <a:p>
            <a:r>
              <a:rPr lang="de-DE" sz="3200" dirty="0"/>
              <a:t>Welche Folgen ein Fehlverhalten hat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2DC9E0-485A-DCF6-E81B-87869FF3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91" y="1535348"/>
            <a:ext cx="11088337" cy="4693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F0"/>
                </a:solidFill>
              </a:rPr>
              <a:t>Wenn Sie im Rahmen einer zulässigen Kontrollmaßnahme ein Fehlverhalten feststellen:</a:t>
            </a:r>
          </a:p>
          <a:p>
            <a:pPr>
              <a:buFontTx/>
              <a:buChar char="-"/>
            </a:pPr>
            <a:r>
              <a:rPr lang="de-DE" sz="2600" dirty="0"/>
              <a:t>es droht mindestens eine Abmahnung;</a:t>
            </a:r>
          </a:p>
          <a:p>
            <a:pPr>
              <a:buFontTx/>
              <a:buChar char="-"/>
            </a:pPr>
            <a:r>
              <a:rPr lang="de-DE" sz="2600" dirty="0"/>
              <a:t>i.d.R. eher eine fristlose Kündigung;</a:t>
            </a:r>
          </a:p>
          <a:p>
            <a:pPr>
              <a:buFontTx/>
              <a:buChar char="-"/>
            </a:pPr>
            <a:r>
              <a:rPr lang="de-DE" sz="2600" dirty="0"/>
              <a:t>zudem können Sie den Betroffenen für etwaige entstandene Kosten, wie z.B. die Detektivkosten in Anspruch nehmen;</a:t>
            </a:r>
            <a:endParaRPr lang="de-DE" sz="3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DAB71D-0793-2CF0-81F0-9558BE478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8278" y="6334942"/>
            <a:ext cx="1823722" cy="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7995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9C0657C80C9EB42A8AE8AF1E32C18B5" ma:contentTypeVersion="18" ma:contentTypeDescription="Ein neues Dokument erstellen." ma:contentTypeScope="" ma:versionID="3e188bdc578f972c336e77c4d96323e4">
  <xsd:schema xmlns:xsd="http://www.w3.org/2001/XMLSchema" xmlns:xs="http://www.w3.org/2001/XMLSchema" xmlns:p="http://schemas.microsoft.com/office/2006/metadata/properties" xmlns:ns2="bbb3f655-f267-4a84-b742-532fbc77d0ab" xmlns:ns3="f5f3c0c8-cb47-4a26-91a1-a44bb4539247" targetNamespace="http://schemas.microsoft.com/office/2006/metadata/properties" ma:root="true" ma:fieldsID="56523d8b873b2219b7ed522b3fd85c68" ns2:_="" ns3:_="">
    <xsd:import namespace="bbb3f655-f267-4a84-b742-532fbc77d0ab"/>
    <xsd:import namespace="f5f3c0c8-cb47-4a26-91a1-a44bb45392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3f655-f267-4a84-b742-532fbc77d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0a4a64a0-82bc-48a6-9867-8208b236f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3c0c8-cb47-4a26-91a1-a44bb45392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bcdc34-3acf-42b1-abfa-b6ef944057a8}" ma:internalName="TaxCatchAll" ma:showField="CatchAllData" ma:web="f5f3c0c8-cb47-4a26-91a1-a44bb45392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f3c0c8-cb47-4a26-91a1-a44bb4539247" xsi:nil="true"/>
    <lcf76f155ced4ddcb4097134ff3c332f xmlns="bbb3f655-f267-4a84-b742-532fbc77d0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30576B-3F86-4B58-BA80-8806247297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F47FE-C835-4F33-A5D8-424BFD018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b3f655-f267-4a84-b742-532fbc77d0ab"/>
    <ds:schemaRef ds:uri="f5f3c0c8-cb47-4a26-91a1-a44bb45392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7BB48A-E319-4407-8187-5386BE33DE7C}">
  <ds:schemaRefs>
    <ds:schemaRef ds:uri="http://purl.org/dc/terms/"/>
    <ds:schemaRef ds:uri="f5f3c0c8-cb47-4a26-91a1-a44bb4539247"/>
    <ds:schemaRef ds:uri="bbb3f655-f267-4a84-b742-532fbc77d0ab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Microsoft Office PowerPoint</Application>
  <PresentationFormat>Breitbild</PresentationFormat>
  <Paragraphs>234</Paragraphs>
  <Slides>38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4" baseType="lpstr">
      <vt:lpstr>Arial</vt:lpstr>
      <vt:lpstr>Calibri</vt:lpstr>
      <vt:lpstr>Fira Sans</vt:lpstr>
      <vt:lpstr>Neue Haas Grotesk Text Pro</vt:lpstr>
      <vt:lpstr>Wingdings</vt:lpstr>
      <vt:lpstr>AccentBoxVTI</vt:lpstr>
      <vt:lpstr>  Mitarbeiterkontrollen oder Katastrophe  + Wichtige Entscheidungen für GeschäftsführerInnen, Personalverantwortliche, EntgeltabrechnerInnen</vt:lpstr>
      <vt:lpstr>Friederike Becker-Lerchner</vt:lpstr>
      <vt:lpstr>Übersicht: Mitarbeiterkontrollen</vt:lpstr>
      <vt:lpstr>Kontrollbesuche bei erkrankten Mitarbeitern</vt:lpstr>
      <vt:lpstr>Kontrollbesuche bei erkrankten Arbeitnehmern</vt:lpstr>
      <vt:lpstr>Kontrollbesuche bei erkrankten Arbeitnehmern</vt:lpstr>
      <vt:lpstr>Kontrollbesuche bei erkrankten Arbeitnehmern</vt:lpstr>
      <vt:lpstr>PowerPoint-Präsentation</vt:lpstr>
      <vt:lpstr>Welche Folgen ein Fehlverhalten hat </vt:lpstr>
      <vt:lpstr>Aktivitäten während Arbeitsunfähigkeit</vt:lpstr>
      <vt:lpstr>So können sich Arbeitnehmer wehren</vt:lpstr>
      <vt:lpstr>Zweifel an der AU: Was Arbeitgeber tun können</vt:lpstr>
      <vt:lpstr>Zweifel an der AU: Was Arbeitgeber tun können</vt:lpstr>
      <vt:lpstr>Zweifel an der AU: Was Arbeitgeber tun können</vt:lpstr>
      <vt:lpstr>Zweifel an der AU: Was Arbeitgeber tun können</vt:lpstr>
      <vt:lpstr>Zweifel an der AU: Was Arbeitgeber tun können</vt:lpstr>
      <vt:lpstr>Zweifel an der AU: Was Arbeitgeber tun können</vt:lpstr>
      <vt:lpstr>Ihre Geschenke:</vt:lpstr>
      <vt:lpstr>Mitarbeiterkontrollen sinnvoll eingesetzt</vt:lpstr>
      <vt:lpstr>Mitarbeiterkontrollen sinnvoll eingesetzt</vt:lpstr>
      <vt:lpstr>Mitarbeiterkontrollen sinnvoll einsetzen</vt:lpstr>
      <vt:lpstr>Mitarbeiterkontrollen sinnvoll einsetzen</vt:lpstr>
      <vt:lpstr>Die wichtigsten Kontrollen </vt:lpstr>
      <vt:lpstr>Die wichtigsten Kontrollen</vt:lpstr>
      <vt:lpstr>Die wichtigsten Mitarbeiterkontrollen</vt:lpstr>
      <vt:lpstr>Die wichtigsten Mitarbeiterkontrollen</vt:lpstr>
      <vt:lpstr>Die wichtigsten Mitarbeiterkontrollen</vt:lpstr>
      <vt:lpstr>Die wichtigsten Mitarbeiterkontrollen</vt:lpstr>
      <vt:lpstr>Die wichtigsten Mitarbeiterkontrollen</vt:lpstr>
      <vt:lpstr>Die wichtigsten Mitarbeiterkontrollen </vt:lpstr>
      <vt:lpstr>Die wichtigsten Mitarbeiterkontrollen</vt:lpstr>
      <vt:lpstr>Die wichtigsten Mitarbeiterkontrollen</vt:lpstr>
      <vt:lpstr>Diese Kontrollen sind nicht zulässig</vt:lpstr>
      <vt:lpstr>Ihre Geschenke:</vt:lpstr>
      <vt:lpstr>Entgeltfortzahlung im Krankheitsfall</vt:lpstr>
      <vt:lpstr>Entgeltfortzahlung im Krankheitsfall</vt:lpstr>
      <vt:lpstr>Ihr exklusives Rundum-Sorglos-Paket</vt:lpstr>
      <vt:lpstr>Herzlichen Dank für Ihre Teilnahme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Wichtige aktuellen Entscheidungen für Arbeitgeber und Personaler</dc:title>
  <dc:creator>Friederike Becker-Lerchner</dc:creator>
  <cp:lastModifiedBy>KA - Kristin Richter</cp:lastModifiedBy>
  <cp:revision>540</cp:revision>
  <cp:lastPrinted>2024-08-27T15:25:47Z</cp:lastPrinted>
  <dcterms:created xsi:type="dcterms:W3CDTF">2023-02-17T10:12:02Z</dcterms:created>
  <dcterms:modified xsi:type="dcterms:W3CDTF">2024-11-21T15:21:30Z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0x010100E9C0657C80C9EB42A8AE8AF1E32C18B5</vt:lpwstr>
  </property>
  <property fmtid="{D5CDD505-2E9C-101B-9397-08002B2CF9AE}" pid="3" name="MediaServiceImageTags">
    <vt:lpwstr/>
  </property>
</Properties>
</file>